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9" r:id="rId2"/>
    <p:sldId id="264" r:id="rId3"/>
    <p:sldId id="265" r:id="rId4"/>
    <p:sldId id="266" r:id="rId5"/>
    <p:sldId id="391" r:id="rId6"/>
    <p:sldId id="392" r:id="rId7"/>
    <p:sldId id="267" r:id="rId8"/>
    <p:sldId id="277" r:id="rId9"/>
    <p:sldId id="278" r:id="rId10"/>
    <p:sldId id="268" r:id="rId11"/>
    <p:sldId id="393" r:id="rId12"/>
    <p:sldId id="274" r:id="rId13"/>
    <p:sldId id="279" r:id="rId14"/>
    <p:sldId id="280" r:id="rId15"/>
    <p:sldId id="281" r:id="rId16"/>
    <p:sldId id="397" r:id="rId17"/>
    <p:sldId id="276" r:id="rId18"/>
    <p:sldId id="394" r:id="rId19"/>
    <p:sldId id="270" r:id="rId20"/>
    <p:sldId id="269" r:id="rId21"/>
    <p:sldId id="271" r:id="rId22"/>
    <p:sldId id="272" r:id="rId23"/>
    <p:sldId id="396" r:id="rId24"/>
    <p:sldId id="395" r:id="rId2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3444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1FF294-32AE-9FE0-B13D-9BCF1C5141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- A Study Of The Psalms (35)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C940FB-F66C-EDDA-4420-9DF9655E36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1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8/7/2022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34B1E5-96E9-B0B0-3A02-2EC384DB6B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6AB278-AA9D-DDA7-34EF-C6822B310E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1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r">
              <a:defRPr sz="1200"/>
            </a:lvl1pPr>
          </a:lstStyle>
          <a:p>
            <a:fld id="{BFFC7703-C988-4363-A17B-EF58FE500EE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81298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l">
              <a:defRPr sz="1200"/>
            </a:lvl1pPr>
          </a:lstStyle>
          <a:p>
            <a:r>
              <a:rPr lang="en-US"/>
              <a:t>Class - A Study Of The Psalms (35)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21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r">
              <a:defRPr sz="1200"/>
            </a:lvl1pPr>
          </a:lstStyle>
          <a:p>
            <a:r>
              <a:rPr lang="en-US"/>
              <a:t>8/7/2022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94" tIns="46896" rIns="93794" bIns="468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67" y="4620395"/>
            <a:ext cx="5853468" cy="3781061"/>
          </a:xfrm>
          <a:prstGeom prst="rect">
            <a:avLst/>
          </a:prstGeom>
        </p:spPr>
        <p:txBody>
          <a:bodyPr vert="horz" lIns="93794" tIns="46896" rIns="93794" bIns="468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21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r">
              <a:defRPr sz="1200"/>
            </a:lvl1pPr>
          </a:lstStyle>
          <a:p>
            <a:fld id="{8B80E5F2-B4BE-4D1C-9E5D-AAA7DFA0D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49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7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3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4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94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57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1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6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5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9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3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6BD29DA-F084-4C85-A93B-6398D1401E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939" y="3873943"/>
            <a:ext cx="5414125" cy="769441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+mj-lt"/>
              </a:rPr>
              <a:t>Psalms 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5031" y="1889755"/>
            <a:ext cx="7373938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Rule of God’s Anointed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795F1C-7377-4A7A-DC84-48BDFA1DFB9C}"/>
              </a:ext>
            </a:extLst>
          </p:cNvPr>
          <p:cNvSpPr txBox="1"/>
          <p:nvPr/>
        </p:nvSpPr>
        <p:spPr>
          <a:xfrm>
            <a:off x="3122939" y="5677555"/>
            <a:ext cx="2917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charset="0"/>
                <a:ea typeface="+mn-ea"/>
                <a:cs typeface="+mn-cs"/>
              </a:rPr>
              <a:t>August 7, 2022</a:t>
            </a:r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136" y="1491400"/>
            <a:ext cx="8753691" cy="4170372"/>
          </a:xfrm>
        </p:spPr>
        <p:txBody>
          <a:bodyPr wrap="square">
            <a:spAutoFit/>
          </a:bodyPr>
          <a:lstStyle/>
          <a:p>
            <a:r>
              <a:rPr lang="en-US" sz="2800" b="1" dirty="0"/>
              <a:t>Jesus Christ rules as King over friend and foe.</a:t>
            </a:r>
            <a:endParaRPr lang="en-US" sz="1800" dirty="0"/>
          </a:p>
          <a:p>
            <a:pPr marL="0" indent="0">
              <a:buNone/>
            </a:pPr>
            <a:r>
              <a:rPr lang="en-US" sz="3000" dirty="0"/>
              <a:t>Psalms 2:6, </a:t>
            </a:r>
            <a:r>
              <a:rPr lang="en-US" sz="3000" i="1" dirty="0"/>
              <a:t>“Yet I have </a:t>
            </a:r>
            <a:r>
              <a:rPr lang="en-US" sz="3000" i="1" u="sng" dirty="0"/>
              <a:t>set</a:t>
            </a:r>
            <a:r>
              <a:rPr lang="en-US" sz="3000" i="1" dirty="0"/>
              <a:t> my king upon my holy hill of Zion.”</a:t>
            </a:r>
            <a:endParaRPr lang="en-US" sz="3000" dirty="0"/>
          </a:p>
          <a:p>
            <a:r>
              <a:rPr lang="en-US" sz="3200" dirty="0"/>
              <a:t>Psalms 110:1-3</a:t>
            </a:r>
          </a:p>
          <a:p>
            <a:r>
              <a:rPr lang="en-US" sz="3200" dirty="0"/>
              <a:t>Despite man’s attempt to withstand God’s purpose, He would</a:t>
            </a:r>
            <a:r>
              <a:rPr lang="en-US" sz="3200" b="1" dirty="0"/>
              <a:t> </a:t>
            </a:r>
            <a:r>
              <a:rPr lang="en-US" sz="3200" i="1" dirty="0"/>
              <a:t>“</a:t>
            </a:r>
            <a:r>
              <a:rPr lang="en-US" sz="3200" b="1" i="1" dirty="0"/>
              <a:t>set</a:t>
            </a:r>
            <a:r>
              <a:rPr lang="en-US" sz="3200" i="1" dirty="0"/>
              <a:t>”</a:t>
            </a:r>
            <a:r>
              <a:rPr lang="en-US" sz="3200" dirty="0"/>
              <a:t> (coronate / crown / install) His King in Zion. (Daniel 2:44-45; Matthew 16:18; Matthew 28:18; Joel 2:32; Galatians 4:26; Hebrews 12:22;</a:t>
            </a:r>
            <a:br>
              <a:rPr lang="en-US" sz="3200" dirty="0"/>
            </a:br>
            <a:r>
              <a:rPr lang="en-US" sz="3200" dirty="0"/>
              <a:t>Philippians 3:20; Revelation 3:12; 21:2, 10)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DCAAE0-3CBB-F377-15EE-E5902296E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674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4198" y="522991"/>
            <a:ext cx="3160935" cy="1095091"/>
          </a:xfrm>
        </p:spPr>
        <p:txBody>
          <a:bodyPr wrap="square"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78565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/>
              <a:t>Four Scenes: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Man’s rebellion (1-3)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God’s reply (4-6)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The divine plan (7-9)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0553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41" y="469302"/>
            <a:ext cx="8856262" cy="907941"/>
          </a:xfrm>
        </p:spPr>
        <p:txBody>
          <a:bodyPr>
            <a:spAutoFit/>
          </a:bodyPr>
          <a:lstStyle/>
          <a:p>
            <a:r>
              <a:rPr lang="en-US" sz="5000" b="1" spc="150" dirty="0">
                <a:solidFill>
                  <a:schemeClr val="tx1"/>
                </a:solidFill>
              </a:rPr>
              <a:t>Scene 3: The Divine Plan (7-9)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8441" y="1377243"/>
            <a:ext cx="8475262" cy="517064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b="1" dirty="0"/>
              <a:t>God has revealed His plan!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 </a:t>
            </a:r>
            <a:r>
              <a:rPr lang="en-US" dirty="0"/>
              <a:t>Psalms 2:7-9, </a:t>
            </a:r>
            <a:r>
              <a:rPr lang="en-US" i="1" dirty="0"/>
              <a:t>“I will tell of the decree: Jehovah said unto me</a:t>
            </a:r>
            <a:r>
              <a:rPr lang="en-US" sz="2800" i="1" dirty="0"/>
              <a:t>, </a:t>
            </a:r>
            <a:r>
              <a:rPr lang="en-US" sz="2800" i="1" u="sng" dirty="0"/>
              <a:t>Thou art my son; this day have I begotten thee</a:t>
            </a:r>
            <a:r>
              <a:rPr lang="en-US" sz="2800" i="1" dirty="0"/>
              <a:t>.</a:t>
            </a:r>
            <a:r>
              <a:rPr lang="en-US" sz="2800" b="1" i="1" dirty="0"/>
              <a:t> </a:t>
            </a:r>
            <a:r>
              <a:rPr lang="en-US" i="1" dirty="0"/>
              <a:t>Ask of me, and I will give (thee) the nations for thine inheritance, and the uttermost parts of the earth for thy possession.</a:t>
            </a:r>
            <a:r>
              <a:rPr lang="en-US" b="1" i="1" dirty="0"/>
              <a:t> </a:t>
            </a:r>
            <a:r>
              <a:rPr lang="en-US" i="1" u="sng" dirty="0"/>
              <a:t>Thou shalt break them with a rod of iron; Thou shalt dash them in pieces like a potter’s vessel</a:t>
            </a:r>
            <a:r>
              <a:rPr lang="en-US" i="1" dirty="0"/>
              <a:t>.”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4000" b="1" i="1" dirty="0"/>
              <a:t>Acts 4:23–31 </a:t>
            </a:r>
          </a:p>
          <a:p>
            <a:pPr>
              <a:spcBef>
                <a:spcPts val="0"/>
              </a:spcBef>
            </a:pPr>
            <a:r>
              <a:rPr lang="en-US" sz="2800" i="1" dirty="0"/>
              <a:t>“</a:t>
            </a:r>
            <a:r>
              <a:rPr lang="en-US" sz="2800" b="1" i="1" dirty="0"/>
              <a:t>Thou art my Son!</a:t>
            </a:r>
            <a:r>
              <a:rPr lang="en-US" sz="2800" i="1" dirty="0"/>
              <a:t>” </a:t>
            </a:r>
            <a:r>
              <a:rPr lang="en-US" sz="2800" dirty="0"/>
              <a:t>(</a:t>
            </a:r>
            <a:r>
              <a:rPr lang="en-US" sz="2800" u="sng" dirty="0"/>
              <a:t>Matthew 3:17</a:t>
            </a:r>
            <a:r>
              <a:rPr lang="en-US" sz="2800" dirty="0"/>
              <a:t>; 8:29; 16:16; </a:t>
            </a:r>
            <a:r>
              <a:rPr lang="en-US" sz="2800" u="sng" dirty="0"/>
              <a:t>17:5</a:t>
            </a:r>
            <a:r>
              <a:rPr lang="en-US" sz="2800" dirty="0"/>
              <a:t>;</a:t>
            </a:r>
            <a:br>
              <a:rPr lang="en-US" sz="2800" dirty="0"/>
            </a:br>
            <a:r>
              <a:rPr lang="en-US" sz="2800" dirty="0"/>
              <a:t>Acts 8:37; 13:33; Romans 1:4. </a:t>
            </a:r>
            <a:r>
              <a:rPr lang="en-US" sz="2800" u="sng" dirty="0"/>
              <a:t>Hebrews 1:5</a:t>
            </a:r>
            <a:r>
              <a:rPr lang="en-US" sz="2800" dirty="0"/>
              <a:t>; 3:6; 5:5, 8)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His complete authority demands our allegiance. Luke 6:46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Bible authority is Christ’s authority. Colossians 3:17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A99F33-B2F4-A0ED-4EEF-B91D744F2F36}"/>
              </a:ext>
            </a:extLst>
          </p:cNvPr>
          <p:cNvSpPr/>
          <p:nvPr/>
        </p:nvSpPr>
        <p:spPr>
          <a:xfrm>
            <a:off x="609600" y="3973493"/>
            <a:ext cx="3019425" cy="914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4642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9797" y="1377243"/>
            <a:ext cx="8944406" cy="5232202"/>
          </a:xfrm>
        </p:spPr>
        <p:txBody>
          <a:bodyPr wrap="square">
            <a:spAutoFit/>
          </a:bodyPr>
          <a:lstStyle/>
          <a:p>
            <a:pPr marL="273050" marR="0" lvl="0" indent="-27305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Char char="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God has revealed His plan!</a:t>
            </a:r>
          </a:p>
          <a:p>
            <a:pPr>
              <a:spcBef>
                <a:spcPts val="0"/>
              </a:spcBef>
            </a:pPr>
            <a:r>
              <a:rPr lang="en-US" dirty="0"/>
              <a:t>Psalms 2:7-9, </a:t>
            </a:r>
            <a:r>
              <a:rPr lang="en-US" i="1" dirty="0"/>
              <a:t>“I will tell of the decree: Jehovah said unto me, Thou art my son; </a:t>
            </a:r>
            <a:r>
              <a:rPr lang="en-US" i="1" u="sng" dirty="0"/>
              <a:t>this day have I begotten thee</a:t>
            </a:r>
            <a:r>
              <a:rPr lang="en-US" i="1" dirty="0"/>
              <a:t>.</a:t>
            </a:r>
            <a:r>
              <a:rPr lang="en-US" b="1" i="1" dirty="0"/>
              <a:t> </a:t>
            </a:r>
            <a:r>
              <a:rPr lang="en-US" i="1" dirty="0"/>
              <a:t>Ask of me, and I will give (thee) the nations for thine inheritance, and the uttermost parts of the earth for thy possession.</a:t>
            </a:r>
            <a:r>
              <a:rPr lang="en-US" b="1" i="1" dirty="0"/>
              <a:t> </a:t>
            </a:r>
            <a:r>
              <a:rPr lang="en-US" i="1" dirty="0"/>
              <a:t>Thou shalt break them with a rod of iron; Thou shalt dash them in pieces like a potter’s vessel.”</a:t>
            </a:r>
          </a:p>
          <a:p>
            <a:pPr>
              <a:spcBef>
                <a:spcPts val="0"/>
              </a:spcBef>
            </a:pPr>
            <a:r>
              <a:rPr lang="en-US" sz="2800" i="1" dirty="0"/>
              <a:t>“</a:t>
            </a:r>
            <a:r>
              <a:rPr lang="en-US" sz="2800" b="1" i="1" dirty="0"/>
              <a:t>This day I have begotten thee</a:t>
            </a:r>
            <a:r>
              <a:rPr lang="en-US" sz="2800" i="1" dirty="0"/>
              <a:t>” </a:t>
            </a:r>
            <a:r>
              <a:rPr lang="en-US" sz="2800" b="1" dirty="0"/>
              <a:t>(Refers to the resurrection of Christ in the NT). Hebrews 1:5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Raised to sit on David’s throne. Acts 2:30-36; 13:33-37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Declared to be the Son of God with power by the resurrection. Romans 1:4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Raised to be our High Priest. Hebrews 5:5; 6:20; Ps. 110:4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2CF81D-5A26-BC16-7662-8AE8A8170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41" y="469302"/>
            <a:ext cx="8856262" cy="907941"/>
          </a:xfrm>
        </p:spPr>
        <p:txBody>
          <a:bodyPr>
            <a:spAutoFit/>
          </a:bodyPr>
          <a:lstStyle/>
          <a:p>
            <a:r>
              <a:rPr lang="en-US" sz="5000" b="1" spc="150" dirty="0">
                <a:solidFill>
                  <a:schemeClr val="tx1"/>
                </a:solidFill>
              </a:rPr>
              <a:t>Scene 3: The Divine Plan (7-9)</a:t>
            </a:r>
          </a:p>
        </p:txBody>
      </p:sp>
    </p:spTree>
    <p:extLst>
      <p:ext uri="{BB962C8B-B14F-4D97-AF65-F5344CB8AC3E}">
        <p14:creationId xmlns:p14="http://schemas.microsoft.com/office/powerpoint/2010/main" val="2577756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8441" y="1377243"/>
            <a:ext cx="8475262" cy="4462760"/>
          </a:xfrm>
        </p:spPr>
        <p:txBody>
          <a:bodyPr>
            <a:spAutoFit/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Char char="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God has revealed His plan!</a:t>
            </a:r>
          </a:p>
          <a:p>
            <a:r>
              <a:rPr lang="en-US" dirty="0"/>
              <a:t>Psalms 2:7-9, </a:t>
            </a:r>
            <a:r>
              <a:rPr lang="en-US" i="1" dirty="0"/>
              <a:t>“I will tell of the decree: Jehovah said unto me, Thou art my son; this day have I begotten thee.</a:t>
            </a:r>
            <a:r>
              <a:rPr lang="en-US" b="1" i="1" dirty="0"/>
              <a:t> </a:t>
            </a:r>
            <a:r>
              <a:rPr lang="en-US" i="1" u="sng" dirty="0"/>
              <a:t>Ask of me, and I will give (thee) the nations</a:t>
            </a:r>
            <a:r>
              <a:rPr lang="en-US" i="1" dirty="0"/>
              <a:t> for thine inheritance, and the uttermost parts of the earth for thy possession.</a:t>
            </a:r>
            <a:r>
              <a:rPr lang="en-US" b="1" i="1" dirty="0"/>
              <a:t> </a:t>
            </a:r>
            <a:r>
              <a:rPr lang="en-US" i="1" dirty="0"/>
              <a:t>Thou shalt break them with a rod of iron; Thou shalt dash them in pieces like a potter’s vessel.”</a:t>
            </a:r>
          </a:p>
          <a:p>
            <a:r>
              <a:rPr lang="en-US" sz="3600" dirty="0"/>
              <a:t>Jesus Is, NOW, Lord of lords and King of kings. Matthew 28:18; Acts 10:36; 1 Timothy 6:15; Ephesians 1:20-23; Colossians 1:18</a:t>
            </a:r>
            <a:endParaRPr lang="en-US" sz="3600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283ED39-19D6-F9C7-5314-962985F0A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41" y="469302"/>
            <a:ext cx="8856262" cy="907941"/>
          </a:xfrm>
        </p:spPr>
        <p:txBody>
          <a:bodyPr>
            <a:spAutoFit/>
          </a:bodyPr>
          <a:lstStyle/>
          <a:p>
            <a:r>
              <a:rPr lang="en-US" sz="5000" b="1" spc="150" dirty="0">
                <a:solidFill>
                  <a:schemeClr val="tx1"/>
                </a:solidFill>
              </a:rPr>
              <a:t>Scene 3: The Divine Plan (7-9)</a:t>
            </a:r>
          </a:p>
        </p:txBody>
      </p:sp>
    </p:spTree>
    <p:extLst>
      <p:ext uri="{BB962C8B-B14F-4D97-AF65-F5344CB8AC3E}">
        <p14:creationId xmlns:p14="http://schemas.microsoft.com/office/powerpoint/2010/main" val="368664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9797" y="1377243"/>
            <a:ext cx="8944406" cy="5262979"/>
          </a:xfrm>
        </p:spPr>
        <p:txBody>
          <a:bodyPr wrap="square">
            <a:spAutoFit/>
          </a:bodyPr>
          <a:lstStyle/>
          <a:p>
            <a:pPr marL="273050" marR="0" lvl="0" indent="-27305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Char char="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God has revealed His plan!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Psalms 2:7-9, </a:t>
            </a:r>
            <a:r>
              <a:rPr lang="en-US" sz="2800" i="1" dirty="0"/>
              <a:t>“I will tell of the decree: Jehovah said unto me, Thou art my son; this day have I begotten thee.</a:t>
            </a:r>
            <a:r>
              <a:rPr lang="en-US" sz="2800" b="1" i="1" dirty="0"/>
              <a:t> </a:t>
            </a:r>
            <a:r>
              <a:rPr lang="en-US" sz="2800" i="1" dirty="0"/>
              <a:t>Ask of me, and I will give (thee) the nations for thine inheritance, and the uttermost parts of the earth for thy possession.</a:t>
            </a:r>
            <a:r>
              <a:rPr lang="en-US" sz="2800" b="1" i="1" dirty="0"/>
              <a:t> </a:t>
            </a:r>
            <a:r>
              <a:rPr lang="en-US" sz="2800" i="1" u="sng" dirty="0"/>
              <a:t>Thou shalt break them with a rod of iron; Thou shalt dash them in pieces like a potter’s vessel</a:t>
            </a:r>
            <a:r>
              <a:rPr lang="en-US" sz="28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800" b="1" dirty="0"/>
              <a:t>Jesus is also judge </a:t>
            </a:r>
            <a:r>
              <a:rPr lang="en-US" sz="2800" dirty="0"/>
              <a:t>… all who reject His authority will be completely and irreparably destroyed.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All judgment committed to the Son. John 5:22-23; 12:48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Jesus will judge the living and dead. Acts 10:42; 17:30-31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All must stand before Him. 2 Corinthians 5:10; 2 Peter 3:7;</a:t>
            </a:r>
            <a:br>
              <a:rPr lang="en-US" sz="2800" dirty="0"/>
            </a:br>
            <a:r>
              <a:rPr lang="en-US" sz="2800" dirty="0"/>
              <a:t>Jude 14-15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732870-54C3-F765-4A20-73BE44B72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41" y="469302"/>
            <a:ext cx="8856262" cy="907941"/>
          </a:xfrm>
        </p:spPr>
        <p:txBody>
          <a:bodyPr>
            <a:spAutoFit/>
          </a:bodyPr>
          <a:lstStyle/>
          <a:p>
            <a:r>
              <a:rPr lang="en-US" sz="5000" b="1" spc="150" dirty="0">
                <a:solidFill>
                  <a:schemeClr val="tx1"/>
                </a:solidFill>
              </a:rPr>
              <a:t>Scene 3: The Divine Plan (7-9)</a:t>
            </a:r>
          </a:p>
        </p:txBody>
      </p:sp>
    </p:spTree>
    <p:extLst>
      <p:ext uri="{BB962C8B-B14F-4D97-AF65-F5344CB8AC3E}">
        <p14:creationId xmlns:p14="http://schemas.microsoft.com/office/powerpoint/2010/main" val="258562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A07AB3-0C47-3D2E-7E9D-CB9267274FA7}"/>
              </a:ext>
            </a:extLst>
          </p:cNvPr>
          <p:cNvSpPr txBox="1"/>
          <p:nvPr/>
        </p:nvSpPr>
        <p:spPr>
          <a:xfrm>
            <a:off x="4230704" y="3316212"/>
            <a:ext cx="484924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- Esther 3-7 - Haman’s plot</a:t>
            </a: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* Matthew 26 - Jews plot</a:t>
            </a: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- Romans 9 - Jewish rejection</a:t>
            </a: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- Revelation - Roman persecution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A98C23-2696-43A3-2A3C-7ADFBF6BC3E9}"/>
              </a:ext>
            </a:extLst>
          </p:cNvPr>
          <p:cNvSpPr txBox="1"/>
          <p:nvPr/>
        </p:nvSpPr>
        <p:spPr>
          <a:xfrm>
            <a:off x="589820" y="2194374"/>
            <a:ext cx="81536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Vain attempts to fight against God 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A43B02-2480-A2E4-0D69-D0D1AFE46455}"/>
              </a:ext>
            </a:extLst>
          </p:cNvPr>
          <p:cNvSpPr txBox="1"/>
          <p:nvPr/>
        </p:nvSpPr>
        <p:spPr>
          <a:xfrm>
            <a:off x="75346" y="3316212"/>
            <a:ext cx="3780216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- Genesis 3 - Satan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- Genesis 6 - wicked men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- Genesis 11 - Babel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- Genesis 37 - 10 brothers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- Exodus 7-14 - Pharaoh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7A4A4D-379B-280D-E8B4-6B76AE9A3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41" y="469302"/>
            <a:ext cx="8856262" cy="907941"/>
          </a:xfrm>
        </p:spPr>
        <p:txBody>
          <a:bodyPr>
            <a:spAutoFit/>
          </a:bodyPr>
          <a:lstStyle/>
          <a:p>
            <a:r>
              <a:rPr lang="en-US" sz="5000" b="1" spc="150" dirty="0">
                <a:solidFill>
                  <a:schemeClr val="tx1"/>
                </a:solidFill>
              </a:rPr>
              <a:t>Scene 3: The Divine Plan (7-9)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CC7912-9B21-14A3-0241-F48073C00E4B}"/>
              </a:ext>
            </a:extLst>
          </p:cNvPr>
          <p:cNvSpPr txBox="1"/>
          <p:nvPr/>
        </p:nvSpPr>
        <p:spPr>
          <a:xfrm>
            <a:off x="914400" y="1420923"/>
            <a:ext cx="65703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God has revealed His plan!</a:t>
            </a:r>
          </a:p>
        </p:txBody>
      </p:sp>
    </p:spTree>
    <p:extLst>
      <p:ext uri="{BB962C8B-B14F-4D97-AF65-F5344CB8AC3E}">
        <p14:creationId xmlns:p14="http://schemas.microsoft.com/office/powerpoint/2010/main" val="2702733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7308" y="1458987"/>
            <a:ext cx="8475262" cy="4755148"/>
          </a:xfr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God has revealed His plan!</a:t>
            </a:r>
          </a:p>
          <a:p>
            <a:pPr marL="549275" lvl="2" indent="0">
              <a:buNone/>
            </a:pPr>
            <a:r>
              <a:rPr lang="en-US" sz="3200" b="1" dirty="0"/>
              <a:t>Vain attempts to fight against God …</a:t>
            </a:r>
          </a:p>
          <a:p>
            <a:pPr lvl="1"/>
            <a:r>
              <a:rPr lang="en-US" sz="3800" dirty="0"/>
              <a:t>Atheism / False religion / teachers – (Eastern cults / Islam / Judaism / Catholicism / Denominationalism)</a:t>
            </a:r>
          </a:p>
          <a:p>
            <a:pPr lvl="1"/>
            <a:r>
              <a:rPr lang="en-US" sz="3800" dirty="0"/>
              <a:t>Rejection of Christ’s authority – (over emphasis on grace / ridiculing “precision obedience” / charge of legalism)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6AE0160-E8D1-E76E-9E56-ECE764FC3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41" y="469302"/>
            <a:ext cx="8856262" cy="907941"/>
          </a:xfrm>
        </p:spPr>
        <p:txBody>
          <a:bodyPr>
            <a:spAutoFit/>
          </a:bodyPr>
          <a:lstStyle/>
          <a:p>
            <a:r>
              <a:rPr lang="en-US" sz="5000" b="1" spc="150" dirty="0">
                <a:solidFill>
                  <a:schemeClr val="tx1"/>
                </a:solidFill>
              </a:rPr>
              <a:t>Scene 3: The Divine Plan (7-9)</a:t>
            </a:r>
          </a:p>
        </p:txBody>
      </p:sp>
    </p:spTree>
    <p:extLst>
      <p:ext uri="{BB962C8B-B14F-4D97-AF65-F5344CB8AC3E}">
        <p14:creationId xmlns:p14="http://schemas.microsoft.com/office/powerpoint/2010/main" val="2523898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625" y="438150"/>
            <a:ext cx="3160935" cy="1095091"/>
          </a:xfrm>
        </p:spPr>
        <p:txBody>
          <a:bodyPr wrap="square"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78565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/>
              <a:t>Four Scenes: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Man’s rebellion (1-3)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God’s reply (4-6)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The divine plan (7-9)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68460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03" y="463532"/>
            <a:ext cx="8889476" cy="954107"/>
          </a:xfrm>
        </p:spPr>
        <p:txBody>
          <a:bodyPr wrap="square">
            <a:spAutoFit/>
          </a:bodyPr>
          <a:lstStyle/>
          <a:p>
            <a:r>
              <a:rPr lang="en-US" sz="5300" b="1" spc="150" dirty="0">
                <a:solidFill>
                  <a:schemeClr val="tx1"/>
                </a:solidFill>
              </a:rPr>
              <a:t>Scene 4: Admonition (10-12)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1955" y="1417639"/>
            <a:ext cx="8334845" cy="443198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Behold the goodness and the severity of God. </a:t>
            </a:r>
            <a:endParaRPr lang="en-US" sz="2000" dirty="0"/>
          </a:p>
          <a:p>
            <a:pPr marL="0" indent="0">
              <a:buNone/>
            </a:pPr>
            <a:r>
              <a:rPr lang="en-US" dirty="0"/>
              <a:t>Psalms 2:9-11, </a:t>
            </a:r>
            <a:r>
              <a:rPr lang="en-US" i="1" dirty="0"/>
              <a:t>“Thou shalt break them with a rod of iron; Thou shalt dash them in pieces like a potter’s vessel. </a:t>
            </a:r>
            <a:r>
              <a:rPr lang="en-US" b="1" i="1" u="sng" dirty="0"/>
              <a:t>Now therefore</a:t>
            </a:r>
            <a:r>
              <a:rPr lang="en-US" b="1" i="1" dirty="0"/>
              <a:t> </a:t>
            </a:r>
            <a:r>
              <a:rPr lang="en-US" i="1" dirty="0"/>
              <a:t>be wise, O ye kings: be instructed, ye judges of the earth.</a:t>
            </a:r>
            <a:r>
              <a:rPr lang="en-US" b="1" i="1" dirty="0"/>
              <a:t> </a:t>
            </a:r>
            <a:r>
              <a:rPr lang="en-US" i="1" u="sng" dirty="0"/>
              <a:t>Serve Jehovah with fear, and rejoice with trembling</a:t>
            </a:r>
            <a:r>
              <a:rPr lang="en-US" i="1" dirty="0"/>
              <a:t>.”</a:t>
            </a:r>
          </a:p>
          <a:p>
            <a:r>
              <a:rPr lang="en-US" sz="4000" dirty="0"/>
              <a:t>cf. Romans. 11:22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3800" dirty="0"/>
              <a:t>Salvation and judgment. </a:t>
            </a:r>
            <a:endParaRPr lang="en-US" sz="3800" i="1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3800" dirty="0"/>
              <a:t>Life and condemnation. John 5:26-27, 30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15503" y="6422729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402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153C-6B98-4D67-9A40-5A40BCCB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464" y="797510"/>
            <a:ext cx="5490224" cy="263149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sz="5400" b="1" spc="150" dirty="0">
                <a:solidFill>
                  <a:schemeClr val="tx1"/>
                </a:solidFill>
              </a:rPr>
              <a:t>Prophetic Proclamation</a:t>
            </a:r>
            <a:br>
              <a:rPr lang="en-US" sz="5400" b="1" spc="150" dirty="0">
                <a:solidFill>
                  <a:schemeClr val="tx1"/>
                </a:solidFill>
              </a:rPr>
            </a:br>
            <a:r>
              <a:rPr lang="en-US" sz="5400" b="1" spc="150" dirty="0">
                <a:solidFill>
                  <a:schemeClr val="tx1"/>
                </a:solidFill>
              </a:rPr>
              <a:t>to the Nations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80745-C804-4178-8C70-36738182F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6888" y="3517720"/>
            <a:ext cx="5490223" cy="707886"/>
          </a:xfrm>
        </p:spPr>
        <p:txBody>
          <a:bodyPr>
            <a:sp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+mj-lt"/>
              </a:rPr>
              <a:t>Psalms 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F9BEB-988A-4259-8E1D-D23DEA054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509" y="6414135"/>
            <a:ext cx="914400" cy="320040"/>
          </a:xfr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727133-D5E5-4959-9FE0-5971937E9355}"/>
              </a:ext>
            </a:extLst>
          </p:cNvPr>
          <p:cNvSpPr/>
          <p:nvPr/>
        </p:nvSpPr>
        <p:spPr>
          <a:xfrm>
            <a:off x="344090" y="4411471"/>
            <a:ext cx="845581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effectLst/>
                <a:uLnTx/>
                <a:uFillTx/>
                <a:latin typeface="Tahoma" charset="0"/>
                <a:ea typeface="+mn-ea"/>
                <a:cs typeface="+mn-cs"/>
              </a:rPr>
              <a:t>The Rule of God’s Anointed</a:t>
            </a:r>
          </a:p>
        </p:txBody>
      </p:sp>
    </p:spTree>
    <p:extLst>
      <p:ext uri="{BB962C8B-B14F-4D97-AF65-F5344CB8AC3E}">
        <p14:creationId xmlns:p14="http://schemas.microsoft.com/office/powerpoint/2010/main" val="4198275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1403" y="1336734"/>
            <a:ext cx="8861193" cy="5262979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000" b="1" dirty="0"/>
              <a:t>Let us serve the Lord with fear and rejoice with trembling. (Invitation)</a:t>
            </a:r>
            <a:endParaRPr lang="en-US" sz="20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2:10-11, </a:t>
            </a:r>
            <a:r>
              <a:rPr lang="en-US" sz="2800" i="1" dirty="0"/>
              <a:t>“Now therefore </a:t>
            </a:r>
            <a:r>
              <a:rPr lang="en-US" sz="2800" i="1" u="sng" dirty="0"/>
              <a:t>be wise</a:t>
            </a:r>
            <a:r>
              <a:rPr lang="en-US" sz="2800" i="1" dirty="0"/>
              <a:t>, O ye kings: </a:t>
            </a:r>
            <a:r>
              <a:rPr lang="en-US" sz="2800" i="1" u="sng" dirty="0"/>
              <a:t>be instructed</a:t>
            </a:r>
            <a:r>
              <a:rPr lang="en-US" sz="2800" i="1" dirty="0"/>
              <a:t>, ye judges of the earth.</a:t>
            </a:r>
            <a:r>
              <a:rPr lang="en-US" sz="2800" b="1" i="1" dirty="0"/>
              <a:t> </a:t>
            </a:r>
            <a:r>
              <a:rPr lang="en-US" sz="2800" i="1" u="sng" dirty="0"/>
              <a:t>Serve Jehovah with fear, and rejoice with trembling.</a:t>
            </a:r>
            <a:r>
              <a:rPr lang="en-US" sz="2800" i="1" dirty="0"/>
              <a:t>”</a:t>
            </a:r>
          </a:p>
          <a:p>
            <a:pPr>
              <a:spcBef>
                <a:spcPts val="0"/>
              </a:spcBef>
            </a:pPr>
            <a:r>
              <a:rPr lang="en-US" sz="2400" i="1" dirty="0"/>
              <a:t> </a:t>
            </a:r>
            <a:r>
              <a:rPr lang="en-US" sz="2400" dirty="0"/>
              <a:t>Hebrews 12:28-29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Transform our mind. </a:t>
            </a:r>
            <a:r>
              <a:rPr lang="en-US" sz="2400" i="1" dirty="0"/>
              <a:t>“be wise, be instructed.” </a:t>
            </a:r>
            <a:r>
              <a:rPr lang="en-US" sz="2400" dirty="0"/>
              <a:t>Hosea 14:9; Romans 12:1-2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Yield our will</a:t>
            </a:r>
            <a:r>
              <a:rPr lang="en-US" sz="2400" i="1" dirty="0"/>
              <a:t>. “Serve Jehovah with fear.” </a:t>
            </a:r>
            <a:r>
              <a:rPr lang="en-US" sz="2400" dirty="0"/>
              <a:t>Philippians 2:12; Hebrews 4:1;</a:t>
            </a:r>
            <a:br>
              <a:rPr lang="en-US" sz="2400" dirty="0"/>
            </a:br>
            <a:r>
              <a:rPr lang="en-US" sz="2400" dirty="0"/>
              <a:t>12:28-29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Govern our attitude. </a:t>
            </a:r>
            <a:r>
              <a:rPr lang="en-US" sz="2400" i="1" dirty="0"/>
              <a:t>“rejoice with trembling.” </a:t>
            </a:r>
            <a:r>
              <a:rPr lang="en-US" sz="2400" dirty="0"/>
              <a:t>Acts 5:41; 16:25; Philippians 4:4; James 1:2; Romans 5:2-3; 1 Peter 4:13</a:t>
            </a:r>
            <a:endParaRPr lang="en-US" sz="2400" i="1" dirty="0"/>
          </a:p>
          <a:p>
            <a:pPr>
              <a:spcBef>
                <a:spcPts val="0"/>
              </a:spcBef>
            </a:pPr>
            <a:r>
              <a:rPr lang="en-US" sz="2800" dirty="0"/>
              <a:t>Devoted service from hearts of reverent faith. 2 Corinthians 5:7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Humble worship in spirit and truth. John 4:24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536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93242E4-794E-7551-B9A8-79EDD62CB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03" y="463532"/>
            <a:ext cx="8889476" cy="954107"/>
          </a:xfrm>
        </p:spPr>
        <p:txBody>
          <a:bodyPr wrap="square">
            <a:spAutoFit/>
          </a:bodyPr>
          <a:lstStyle/>
          <a:p>
            <a:r>
              <a:rPr lang="en-US" sz="5300" b="1" spc="150" dirty="0">
                <a:solidFill>
                  <a:schemeClr val="tx1"/>
                </a:solidFill>
              </a:rPr>
              <a:t>Scene 4: Admonition (10-12)</a:t>
            </a:r>
          </a:p>
        </p:txBody>
      </p:sp>
    </p:spTree>
    <p:extLst>
      <p:ext uri="{BB962C8B-B14F-4D97-AF65-F5344CB8AC3E}">
        <p14:creationId xmlns:p14="http://schemas.microsoft.com/office/powerpoint/2010/main" val="749703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1403" y="1459285"/>
            <a:ext cx="8861194" cy="4447371"/>
          </a:xfrm>
        </p:spPr>
        <p:txBody>
          <a:bodyPr wrap="square">
            <a:spAutoFit/>
          </a:bodyPr>
          <a:lstStyle/>
          <a:p>
            <a:pPr marL="0" indent="0">
              <a:buClr>
                <a:srgbClr val="727CA3"/>
              </a:buClr>
              <a:buNone/>
            </a:pPr>
            <a:r>
              <a:rPr lang="en-US" sz="3200" b="1" dirty="0"/>
              <a:t>Our trust in the Lord’s rule is greater than our trust in man’s rule.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en-US" dirty="0"/>
              <a:t>Psalms 2:9-11, </a:t>
            </a:r>
            <a:r>
              <a:rPr lang="en-US" i="1" dirty="0"/>
              <a:t>“Thou shalt break them with a rod of iron; Thou shalt dash them in pieces like a potter’s vessel. Now therefore be wise, </a:t>
            </a:r>
            <a:r>
              <a:rPr lang="en-US" i="1" u="sng" dirty="0"/>
              <a:t>O ye kings: be instructed</a:t>
            </a:r>
            <a:r>
              <a:rPr lang="en-US" i="1" dirty="0"/>
              <a:t>, ye judges of the earth.</a:t>
            </a:r>
            <a:r>
              <a:rPr lang="en-US" b="1" i="1" dirty="0"/>
              <a:t> </a:t>
            </a:r>
            <a:r>
              <a:rPr lang="en-US" i="1" dirty="0"/>
              <a:t>Serve Jehovah with </a:t>
            </a:r>
            <a:r>
              <a:rPr lang="en-US" i="1" u="sng" dirty="0"/>
              <a:t>fear</a:t>
            </a:r>
            <a:r>
              <a:rPr lang="en-US" i="1" dirty="0"/>
              <a:t>, and rejoice with </a:t>
            </a:r>
            <a:r>
              <a:rPr lang="en-US" i="1" u="sng" dirty="0"/>
              <a:t>trembling.</a:t>
            </a:r>
            <a:r>
              <a:rPr lang="en-US" i="1" dirty="0"/>
              <a:t>”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sz="4000" dirty="0"/>
              <a:t> Jeremiah 17:5; Proverbs 3:5-6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3800" dirty="0"/>
              <a:t>Remember which King has our first allegiance! Matthew 6:33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01000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DA9E857-14D2-E017-94DF-1A550CDD5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03" y="463532"/>
            <a:ext cx="8889476" cy="954107"/>
          </a:xfrm>
        </p:spPr>
        <p:txBody>
          <a:bodyPr wrap="square">
            <a:spAutoFit/>
          </a:bodyPr>
          <a:lstStyle/>
          <a:p>
            <a:r>
              <a:rPr lang="en-US" sz="5300" b="1" spc="150" dirty="0">
                <a:solidFill>
                  <a:schemeClr val="tx1"/>
                </a:solidFill>
              </a:rPr>
              <a:t>Scene 4: Admonition (10-12)</a:t>
            </a:r>
          </a:p>
        </p:txBody>
      </p:sp>
    </p:spTree>
    <p:extLst>
      <p:ext uri="{BB962C8B-B14F-4D97-AF65-F5344CB8AC3E}">
        <p14:creationId xmlns:p14="http://schemas.microsoft.com/office/powerpoint/2010/main" val="1416742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2DA24-C5D0-44B5-9011-43E7FEA59C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1403" y="1382500"/>
            <a:ext cx="8889476" cy="532453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b="1" dirty="0"/>
              <a:t>God’s Son Rules Today! </a:t>
            </a:r>
            <a:br>
              <a:rPr lang="en-US" sz="2400" b="1" dirty="0"/>
            </a:br>
            <a:r>
              <a:rPr lang="en-US" sz="2400" dirty="0"/>
              <a:t>Psalms 2:12, </a:t>
            </a:r>
            <a:r>
              <a:rPr lang="en-US" sz="2400" i="1" dirty="0"/>
              <a:t>“</a:t>
            </a:r>
            <a:r>
              <a:rPr lang="en-US" sz="2400" i="1" u="sng" dirty="0"/>
              <a:t>Kiss the son</a:t>
            </a:r>
            <a:r>
              <a:rPr lang="en-US" sz="2400" i="1" dirty="0"/>
              <a:t>, lest he be angry, and ye perish in the way, for his wrath will soon be kindled. </a:t>
            </a:r>
            <a:r>
              <a:rPr lang="en-US" sz="2400" b="1" i="1" u="sng" dirty="0"/>
              <a:t>Blessed are all they that take refuge in him</a:t>
            </a:r>
            <a:r>
              <a:rPr lang="en-US" sz="24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Nations rise and fall on righteousness.</a:t>
            </a:r>
            <a:br>
              <a:rPr lang="en-US" sz="3200" dirty="0"/>
            </a:br>
            <a:r>
              <a:rPr lang="en-US" sz="3200" b="1" dirty="0"/>
              <a:t>Proverbs 14:34</a:t>
            </a:r>
            <a:r>
              <a:rPr lang="en-US" sz="3200" dirty="0"/>
              <a:t>, </a:t>
            </a:r>
            <a:r>
              <a:rPr lang="en-US" sz="3200" i="1" dirty="0"/>
              <a:t>“</a:t>
            </a:r>
            <a:r>
              <a:rPr lang="en-US" sz="3200" b="1" i="1" dirty="0"/>
              <a:t>Righteousness exalteth a nation; But sin is a reproach to any people</a:t>
            </a:r>
            <a:r>
              <a:rPr lang="en-US" sz="3200" i="1" dirty="0"/>
              <a:t>.”</a:t>
            </a:r>
            <a:endParaRPr lang="en-US" sz="3200" dirty="0"/>
          </a:p>
          <a:p>
            <a:pPr>
              <a:spcBef>
                <a:spcPts val="0"/>
              </a:spcBef>
            </a:pPr>
            <a:r>
              <a:rPr lang="en-US" sz="3200" dirty="0"/>
              <a:t>Judgment begins in the house of God. </a:t>
            </a:r>
            <a:br>
              <a:rPr lang="en-US" sz="3200" dirty="0"/>
            </a:br>
            <a:r>
              <a:rPr lang="en-US" sz="3200" dirty="0"/>
              <a:t>1 Peter 4:16-19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God’s Son reigns!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Blesses the faithful.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Punishes the rebellious.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AD3807-5889-48E1-AE1A-0526C1B87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7232" y="6367284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B43068B-373D-0C2E-FF7A-26EB4C9D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03" y="463532"/>
            <a:ext cx="8889476" cy="954107"/>
          </a:xfrm>
        </p:spPr>
        <p:txBody>
          <a:bodyPr wrap="square">
            <a:spAutoFit/>
          </a:bodyPr>
          <a:lstStyle/>
          <a:p>
            <a:r>
              <a:rPr lang="en-US" sz="5300" b="1" spc="150" dirty="0">
                <a:solidFill>
                  <a:schemeClr val="tx1"/>
                </a:solidFill>
              </a:rPr>
              <a:t>Scene 4: Admonition (10-12)</a:t>
            </a:r>
          </a:p>
        </p:txBody>
      </p:sp>
    </p:spTree>
    <p:extLst>
      <p:ext uri="{BB962C8B-B14F-4D97-AF65-F5344CB8AC3E}">
        <p14:creationId xmlns:p14="http://schemas.microsoft.com/office/powerpoint/2010/main" val="38026708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625" y="438150"/>
            <a:ext cx="3170362" cy="1095091"/>
          </a:xfrm>
        </p:spPr>
        <p:txBody>
          <a:bodyPr wrap="square"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78565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/>
              <a:t>Four Scenes: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Man’s rebellion (1-3)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God’s reply (4-6)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The divine plan (7-9)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41318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625" y="438150"/>
            <a:ext cx="3160935" cy="1095091"/>
          </a:xfrm>
        </p:spPr>
        <p:txBody>
          <a:bodyPr wrap="square"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1975" y="1495533"/>
            <a:ext cx="8889476" cy="4616648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200" b="1" dirty="0"/>
              <a:t>Lessons to learn:</a:t>
            </a:r>
          </a:p>
          <a:p>
            <a:pPr marL="742950" indent="-7429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4200" dirty="0"/>
              <a:t>God cannot be defeated! God is sovereign. (cf. Acts 4:33ff)</a:t>
            </a:r>
          </a:p>
          <a:p>
            <a:pPr marL="742950" indent="-7429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4200" dirty="0"/>
              <a:t>World leaders on notice! God will answer with His wrath.</a:t>
            </a:r>
          </a:p>
          <a:p>
            <a:pPr marL="742950" indent="-7429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4200" dirty="0"/>
              <a:t>There is a final judgment!</a:t>
            </a:r>
          </a:p>
          <a:p>
            <a:pPr marL="742950" indent="-7429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4200" dirty="0"/>
              <a:t>Pagan traits exposed! (cf. Romans 1:18ff)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3949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4198" y="438150"/>
            <a:ext cx="3170362" cy="1095091"/>
          </a:xfrm>
        </p:spPr>
        <p:txBody>
          <a:bodyPr wrap="square"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78565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/>
              <a:t>Four Scenes: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Man’s rebellion (1-3)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God’s reply (4-6)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The divine plan (7-9)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96031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7"/>
            <a:ext cx="8229600" cy="754053"/>
          </a:xfrm>
        </p:spPr>
        <p:txBody>
          <a:bodyPr>
            <a:spAutoFit/>
          </a:bodyPr>
          <a:lstStyle/>
          <a:p>
            <a:r>
              <a:rPr lang="en-US" b="1" spc="150" dirty="0">
                <a:solidFill>
                  <a:schemeClr val="tx1"/>
                </a:solidFill>
              </a:rPr>
              <a:t>Scene 1: Man’s Rebellion (1-3)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9551" y="1028700"/>
            <a:ext cx="8724900" cy="5632311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People will not overthrow God’s purposes, so the faithful trust in the Lord.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Psalms 2:1-3, </a:t>
            </a:r>
            <a:r>
              <a:rPr lang="en-US" sz="2400" i="1" dirty="0"/>
              <a:t>“Why do the nations </a:t>
            </a:r>
            <a:r>
              <a:rPr lang="en-US" sz="2400" i="1" u="sng" dirty="0"/>
              <a:t>rage</a:t>
            </a:r>
            <a:r>
              <a:rPr lang="en-US" sz="2400" i="1" dirty="0"/>
              <a:t>, and the peoples meditate a </a:t>
            </a:r>
            <a:r>
              <a:rPr lang="en-US" sz="2400" i="1" u="sng" dirty="0"/>
              <a:t>vain thing</a:t>
            </a:r>
            <a:r>
              <a:rPr lang="en-US" sz="2400" i="1" dirty="0"/>
              <a:t>?</a:t>
            </a:r>
            <a:r>
              <a:rPr lang="en-US" sz="2400" b="1" i="1" dirty="0"/>
              <a:t> </a:t>
            </a:r>
            <a:r>
              <a:rPr lang="en-US" sz="2400" i="1" dirty="0"/>
              <a:t>The kings of the earth </a:t>
            </a:r>
            <a:r>
              <a:rPr lang="en-US" sz="2400" i="1" u="sng" dirty="0"/>
              <a:t>set themselves</a:t>
            </a:r>
            <a:r>
              <a:rPr lang="en-US" sz="2400" i="1" dirty="0"/>
              <a:t>, and the rulers </a:t>
            </a:r>
            <a:r>
              <a:rPr lang="en-US" sz="2400" i="1" u="sng" dirty="0"/>
              <a:t>take counsel</a:t>
            </a:r>
            <a:r>
              <a:rPr lang="en-US" sz="2400" i="1" dirty="0"/>
              <a:t> together, </a:t>
            </a:r>
            <a:r>
              <a:rPr lang="en-US" sz="2400" i="1" u="sng" dirty="0"/>
              <a:t>against Jehovah</a:t>
            </a:r>
            <a:r>
              <a:rPr lang="en-US" sz="2400" i="1" dirty="0"/>
              <a:t>, and </a:t>
            </a:r>
            <a:r>
              <a:rPr lang="en-US" sz="2400" i="1" u="sng" dirty="0"/>
              <a:t>against his anointed</a:t>
            </a:r>
            <a:r>
              <a:rPr lang="en-US" sz="2400" i="1" dirty="0"/>
              <a:t>, (saying),</a:t>
            </a:r>
            <a:r>
              <a:rPr lang="en-US" sz="2400" b="1" i="1" dirty="0"/>
              <a:t> Let us break </a:t>
            </a:r>
            <a:r>
              <a:rPr lang="en-US" sz="2800" b="1" i="1" u="sng" dirty="0"/>
              <a:t>their</a:t>
            </a:r>
            <a:r>
              <a:rPr lang="en-US" sz="2400" b="1" i="1" dirty="0"/>
              <a:t> bonds asunder, and cast away </a:t>
            </a:r>
            <a:r>
              <a:rPr lang="en-US" sz="2800" b="1" i="1" u="sng" dirty="0"/>
              <a:t>their</a:t>
            </a:r>
            <a:r>
              <a:rPr lang="en-US" sz="2400" b="1" i="1" dirty="0"/>
              <a:t> cords from us</a:t>
            </a:r>
            <a:r>
              <a:rPr lang="en-US" sz="24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The Psalmist clearly indicates in these opening rhetorical questions that their </a:t>
            </a:r>
            <a:r>
              <a:rPr lang="en-US" sz="2400" u="sng" dirty="0"/>
              <a:t>plotting</a:t>
            </a:r>
            <a:r>
              <a:rPr lang="en-US" sz="2400" dirty="0"/>
              <a:t> and </a:t>
            </a:r>
            <a:r>
              <a:rPr lang="en-US" sz="2400" u="sng" dirty="0"/>
              <a:t>scheming</a:t>
            </a:r>
            <a:r>
              <a:rPr lang="en-US" sz="2400" dirty="0"/>
              <a:t> are a </a:t>
            </a:r>
            <a:r>
              <a:rPr lang="en-US" sz="2400" u="sng" dirty="0"/>
              <a:t>vain thing</a:t>
            </a:r>
            <a:r>
              <a:rPr lang="en-US" sz="2400" dirty="0"/>
              <a:t> </a:t>
            </a:r>
            <a:r>
              <a:rPr lang="en-US" sz="2400" i="1" dirty="0"/>
              <a:t>(</a:t>
            </a:r>
            <a:r>
              <a:rPr lang="en-US" sz="2400" i="1" dirty="0" err="1"/>
              <a:t>riq</a:t>
            </a:r>
            <a:r>
              <a:rPr lang="en-US" sz="2400" i="1" dirty="0"/>
              <a:t> – reek). </a:t>
            </a:r>
            <a:r>
              <a:rPr lang="en-US" sz="2400" dirty="0"/>
              <a:t>A single word that means a worthless thing; to no purpose; empty.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Psalms 94:16-19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The gospel versus the wisdom of men. </a:t>
            </a:r>
            <a:br>
              <a:rPr lang="en-US" sz="2800" dirty="0"/>
            </a:br>
            <a:r>
              <a:rPr lang="en-US" sz="2800" dirty="0"/>
              <a:t>1 Corinthians 1:18-25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False doctrines versus truth. John 8:31-32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00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4060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A07AB3-0C47-3D2E-7E9D-CB9267274FA7}"/>
              </a:ext>
            </a:extLst>
          </p:cNvPr>
          <p:cNvSpPr txBox="1"/>
          <p:nvPr/>
        </p:nvSpPr>
        <p:spPr>
          <a:xfrm>
            <a:off x="4230704" y="2250981"/>
            <a:ext cx="484924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Esther 3-7 - Haman’s plot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lang="en-US" sz="3000" dirty="0">
                <a:latin typeface="Perpetua"/>
              </a:rPr>
              <a:t>*</a:t>
            </a: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 Matthew 26 - Jews plot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Romans 9 - Jewish rejection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Revelation - Roman persecution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A98C23-2696-43A3-2A3C-7ADFBF6BC3E9}"/>
              </a:ext>
            </a:extLst>
          </p:cNvPr>
          <p:cNvSpPr txBox="1"/>
          <p:nvPr/>
        </p:nvSpPr>
        <p:spPr>
          <a:xfrm>
            <a:off x="589820" y="1129143"/>
            <a:ext cx="81536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Vain attempts to fight against God 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A43B02-2480-A2E4-0D69-D0D1AFE46455}"/>
              </a:ext>
            </a:extLst>
          </p:cNvPr>
          <p:cNvSpPr txBox="1"/>
          <p:nvPr/>
        </p:nvSpPr>
        <p:spPr>
          <a:xfrm>
            <a:off x="75346" y="2250981"/>
            <a:ext cx="3780216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1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3 - Satan</a:t>
            </a:r>
          </a:p>
          <a:p>
            <a:pPr marL="0" marR="0" lvl="1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6 - wicked men</a:t>
            </a:r>
          </a:p>
          <a:p>
            <a:pPr marL="0" marR="0" lvl="1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11 - Babel</a:t>
            </a:r>
          </a:p>
          <a:p>
            <a:pPr marL="0" marR="0" lvl="1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37 - 10 brothers</a:t>
            </a:r>
          </a:p>
          <a:p>
            <a:pPr marL="0" marR="0" lvl="1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Exodus 7-14 - Pharaoh</a:t>
            </a:r>
          </a:p>
        </p:txBody>
      </p:sp>
    </p:spTree>
    <p:extLst>
      <p:ext uri="{BB962C8B-B14F-4D97-AF65-F5344CB8AC3E}">
        <p14:creationId xmlns:p14="http://schemas.microsoft.com/office/powerpoint/2010/main" val="376023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625" y="438150"/>
            <a:ext cx="3160935" cy="1095091"/>
          </a:xfrm>
        </p:spPr>
        <p:txBody>
          <a:bodyPr wrap="square"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78565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/>
              <a:t>Four Scenes: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Man’s rebellion (1-3)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God’s reply (4-6)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The divine plan (7-9)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891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0829" y="1416051"/>
            <a:ext cx="8842342" cy="520142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Men’s corrupt laws hasten God’s day of wrath.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 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3200" dirty="0"/>
              <a:t>READ: Psalms 94:20-23</a:t>
            </a:r>
          </a:p>
          <a:p>
            <a:pPr lvl="1">
              <a:spcBef>
                <a:spcPts val="0"/>
              </a:spcBef>
            </a:pPr>
            <a:r>
              <a:rPr lang="en-US" sz="3800" dirty="0"/>
              <a:t>Calls to repent and return.</a:t>
            </a:r>
          </a:p>
          <a:p>
            <a:pPr lvl="1">
              <a:spcBef>
                <a:spcPts val="0"/>
              </a:spcBef>
            </a:pPr>
            <a:r>
              <a:rPr lang="en-US" sz="3800" dirty="0"/>
              <a:t>Judgment.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Jerusalem. Isaiah 1:21-26; Matthew 23:38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Rome. Revelation 19:15-21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America? Romans 2:1-3 (1:18-32)</a:t>
            </a:r>
            <a:endParaRPr lang="en-US" sz="3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452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1402" y="1416051"/>
            <a:ext cx="8832916" cy="5324535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Men’s corrupt laws hasten God’s day of wrath.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</a:t>
            </a:r>
            <a:r>
              <a:rPr lang="en-US" sz="2800" dirty="0"/>
              <a:t> (cf. Ezekiel 18:23, 32) </a:t>
            </a:r>
            <a:r>
              <a:rPr lang="en-US" sz="2800" i="1" dirty="0"/>
              <a:t>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God is sovereign – His will and purposes cannot be thwarted – (Psalms 11:4; 37:13; 68:33; 115:3;</a:t>
            </a:r>
            <a:br>
              <a:rPr lang="en-US" sz="3200" dirty="0"/>
            </a:br>
            <a:r>
              <a:rPr lang="en-US" sz="3200" dirty="0"/>
              <a:t>Isaiah 40:22; 57:15; 66:1; Acts 5:38-39; Galatians 6:7-9; Jude 18; 2 Peter 3:3-10).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Historically – all who have rejected God’s will have perished – (Genesis 6-7; Exodus 14:27-31;</a:t>
            </a:r>
            <a:br>
              <a:rPr lang="en-US" sz="3200" dirty="0"/>
            </a:br>
            <a:r>
              <a:rPr lang="en-US" sz="3200" dirty="0"/>
              <a:t>2 Peter 2:4-8; 3:6-8; Matthew 24)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3595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16051"/>
            <a:ext cx="8401050" cy="5278368"/>
          </a:xfrm>
        </p:spPr>
        <p:txBody>
          <a:bodyPr>
            <a:spAutoFit/>
          </a:bodyPr>
          <a:lstStyle/>
          <a:p>
            <a:r>
              <a:rPr lang="en-US" sz="3200" b="1" dirty="0"/>
              <a:t>Men’s corrupt laws hasten God’s day of wrath.</a:t>
            </a:r>
            <a:endParaRPr lang="en-US" dirty="0"/>
          </a:p>
          <a:p>
            <a:pPr marL="0" indent="0"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 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The atheist / humanist. Psalms 14:1; 53:1; Romans 1:28</a:t>
            </a:r>
          </a:p>
          <a:p>
            <a:r>
              <a:rPr lang="en-US" sz="2800" dirty="0"/>
              <a:t>The immoral / ungodly. Romans 1:18-32;</a:t>
            </a:r>
            <a:br>
              <a:rPr lang="en-US" sz="2800" dirty="0"/>
            </a:br>
            <a:r>
              <a:rPr lang="en-US" sz="2800" dirty="0"/>
              <a:t>1 Corinthians 6:9-10; Galatians 5:19-21; Revelation 21:8</a:t>
            </a:r>
          </a:p>
          <a:p>
            <a:r>
              <a:rPr lang="en-US" sz="2800" dirty="0"/>
              <a:t>False teachers / deceived. 2 Peter 2:18-20; </a:t>
            </a:r>
            <a:br>
              <a:rPr lang="en-US" sz="2800" dirty="0"/>
            </a:br>
            <a:r>
              <a:rPr lang="en-US" sz="2800" dirty="0"/>
              <a:t>2 Thessalonians 2:10-12</a:t>
            </a:r>
          </a:p>
          <a:p>
            <a:r>
              <a:rPr lang="en-US" sz="2800" dirty="0"/>
              <a:t>Those rejecting His authority. Matthew 7:21-23; 2 John 9; Jude 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4590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1446</TotalTime>
  <Words>1963</Words>
  <Application>Microsoft Office PowerPoint</Application>
  <PresentationFormat>On-screen Show (4:3)</PresentationFormat>
  <Paragraphs>177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Franklin Gothic Book</vt:lpstr>
      <vt:lpstr>Perpetua</vt:lpstr>
      <vt:lpstr>Tahoma</vt:lpstr>
      <vt:lpstr>Wingdings</vt:lpstr>
      <vt:lpstr>Wingdings 2</vt:lpstr>
      <vt:lpstr>Theme10</vt:lpstr>
      <vt:lpstr>The Rule of God’s Anointed</vt:lpstr>
      <vt:lpstr>Prophetic Proclamation to the Nations</vt:lpstr>
      <vt:lpstr>Psalms 2</vt:lpstr>
      <vt:lpstr>Scene 1: Man’s Rebellion (1-3)</vt:lpstr>
      <vt:lpstr>PowerPoint Presentation</vt:lpstr>
      <vt:lpstr>Psalms 2</vt:lpstr>
      <vt:lpstr>Scene 2: God’s Reply (4-6)</vt:lpstr>
      <vt:lpstr>Scene 2: God’s Reply (4-6)</vt:lpstr>
      <vt:lpstr>Scene 2: God’s Reply (4-6)</vt:lpstr>
      <vt:lpstr>Scene 2: God’s Reply (4-6)</vt:lpstr>
      <vt:lpstr>Psalms 2</vt:lpstr>
      <vt:lpstr>Scene 3: The Divine Plan (7-9)</vt:lpstr>
      <vt:lpstr>Scene 3: The Divine Plan (7-9)</vt:lpstr>
      <vt:lpstr>Scene 3: The Divine Plan (7-9)</vt:lpstr>
      <vt:lpstr>Scene 3: The Divine Plan (7-9)</vt:lpstr>
      <vt:lpstr>Scene 3: The Divine Plan (7-9)</vt:lpstr>
      <vt:lpstr>Scene 3: The Divine Plan (7-9)</vt:lpstr>
      <vt:lpstr>Psalms 2</vt:lpstr>
      <vt:lpstr>Scene 4: Admonition (10-12)</vt:lpstr>
      <vt:lpstr>Scene 4: Admonition (10-12)</vt:lpstr>
      <vt:lpstr>Scene 4: Admonition (10-12)</vt:lpstr>
      <vt:lpstr>Scene 4: Admonition (10-12)</vt:lpstr>
      <vt:lpstr>Psalms 2</vt:lpstr>
      <vt:lpstr>Psalms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30</cp:revision>
  <cp:lastPrinted>2022-08-13T03:01:33Z</cp:lastPrinted>
  <dcterms:created xsi:type="dcterms:W3CDTF">2022-07-24T13:00:42Z</dcterms:created>
  <dcterms:modified xsi:type="dcterms:W3CDTF">2022-08-13T03:01:56Z</dcterms:modified>
</cp:coreProperties>
</file>